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9"/>
  </p:notesMasterIdLst>
  <p:handoutMasterIdLst>
    <p:handoutMasterId r:id="rId30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11" r:id="rId10"/>
    <p:sldId id="609" r:id="rId11"/>
    <p:sldId id="612" r:id="rId12"/>
    <p:sldId id="613" r:id="rId13"/>
    <p:sldId id="614" r:id="rId14"/>
    <p:sldId id="615" r:id="rId15"/>
    <p:sldId id="616" r:id="rId16"/>
    <p:sldId id="617" r:id="rId17"/>
    <p:sldId id="619" r:id="rId18"/>
    <p:sldId id="623" r:id="rId19"/>
    <p:sldId id="620" r:id="rId20"/>
    <p:sldId id="621" r:id="rId21"/>
    <p:sldId id="622" r:id="rId22"/>
    <p:sldId id="624" r:id="rId23"/>
    <p:sldId id="625" r:id="rId24"/>
    <p:sldId id="626" r:id="rId25"/>
    <p:sldId id="602" r:id="rId26"/>
    <p:sldId id="504" r:id="rId27"/>
    <p:sldId id="50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Графични изображения" id="{0FC434DC-325A-4375-BC5B-AFE3F3DD761D}">
          <p14:sldIdLst>
            <p14:sldId id="603"/>
            <p14:sldId id="604"/>
            <p14:sldId id="605"/>
            <p14:sldId id="606"/>
            <p14:sldId id="607"/>
            <p14:sldId id="608"/>
            <p14:sldId id="611"/>
          </p14:sldIdLst>
        </p14:section>
        <p14:section name="Paint" id="{DF5E0CB3-0A68-4D6A-B8F8-5489411D5958}">
          <p14:sldIdLst>
            <p14:sldId id="609"/>
            <p14:sldId id="612"/>
            <p14:sldId id="613"/>
            <p14:sldId id="614"/>
            <p14:sldId id="615"/>
            <p14:sldId id="616"/>
            <p14:sldId id="617"/>
            <p14:sldId id="619"/>
            <p14:sldId id="623"/>
            <p14:sldId id="620"/>
            <p14:sldId id="621"/>
            <p14:sldId id="622"/>
            <p14:sldId id="624"/>
          </p14:sldIdLst>
        </p14:section>
        <p14:section name="͏Преоразмеряване на графично изображение" id="{6A5223AA-42B8-4243-A50B-7EC55B59C655}">
          <p14:sldIdLst>
            <p14:sldId id="625"/>
            <p14:sldId id="626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9779" autoAdjust="0"/>
    <p:restoredTop sz="96395" autoAdjust="0"/>
  </p:normalViewPr>
  <p:slideViewPr>
    <p:cSldViewPr showGuides="1">
      <p:cViewPr varScale="1">
        <p:scale>
          <a:sx n="85" d="100"/>
          <a:sy n="85" d="100"/>
        </p:scale>
        <p:origin x="184" y="1824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27.02.24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2/27/24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899001"/>
            <a:ext cx="11083636" cy="854999"/>
          </a:xfrm>
        </p:spPr>
        <p:txBody>
          <a:bodyPr>
            <a:normAutofit/>
          </a:bodyPr>
          <a:lstStyle/>
          <a:p>
            <a:r>
              <a:rPr lang="bg-BG" dirty="0"/>
              <a:t>Основи при графичното обработване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321501"/>
            <a:ext cx="11700000" cy="1422646"/>
          </a:xfrm>
        </p:spPr>
        <p:txBody>
          <a:bodyPr>
            <a:normAutofit fontScale="90000"/>
          </a:bodyPr>
          <a:lstStyle/>
          <a:p>
            <a:r>
              <a:rPr lang="ru-RU" dirty="0"/>
              <a:t>Зареждане, обработване и запазване на графично изображение</a:t>
            </a:r>
            <a:endParaRPr lang="en-US" dirty="0"/>
          </a:p>
        </p:txBody>
      </p:sp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6" t="5380" r="8715" b="16131"/>
          <a:stretch/>
        </p:blipFill>
        <p:spPr>
          <a:xfrm>
            <a:off x="7491001" y="2803321"/>
            <a:ext cx="4146254" cy="281023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08" y="3051187"/>
            <a:ext cx="2022592" cy="90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елементи в графичния редактор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Paint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875" y="1044000"/>
            <a:ext cx="3146250" cy="314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1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69"/>
          <a:stretch/>
        </p:blipFill>
        <p:spPr>
          <a:xfrm>
            <a:off x="2197374" y="1265755"/>
            <a:ext cx="8193637" cy="54032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елементи в </a:t>
            </a:r>
            <a:r>
              <a:rPr lang="en-US" dirty="0"/>
              <a:t>Paint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426000" y="2590804"/>
            <a:ext cx="3565594" cy="675000"/>
          </a:xfrm>
          <a:prstGeom prst="wedgeRoundRectCallout">
            <a:avLst>
              <a:gd name="adj1" fmla="val -4538"/>
              <a:gd name="adj2" fmla="val -10129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Панел с инструменти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208797" y="1630690"/>
            <a:ext cx="7217203" cy="67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996000" y="3642608"/>
            <a:ext cx="2430000" cy="675000"/>
          </a:xfrm>
          <a:prstGeom prst="wedgeRoundRectCallout">
            <a:avLst>
              <a:gd name="adj1" fmla="val -22164"/>
              <a:gd name="adj2" fmla="val -285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Работно поле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3286404" y="5499000"/>
            <a:ext cx="3555000" cy="675000"/>
          </a:xfrm>
          <a:prstGeom prst="wedgeRoundRectCallout">
            <a:avLst>
              <a:gd name="adj1" fmla="val -36194"/>
              <a:gd name="adj2" fmla="val 9073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Лента на документа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78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͏</a:t>
            </a:r>
            <a:r>
              <a:rPr lang="en-US" b="1" dirty="0">
                <a:solidFill>
                  <a:schemeClr val="bg1"/>
                </a:solidFill>
              </a:rPr>
              <a:t>Clipboard</a:t>
            </a:r>
          </a:p>
          <a:p>
            <a:pPr lvl="1"/>
            <a:r>
              <a:rPr lang="bg-BG" dirty="0"/>
              <a:t>Копиране, местене, поставяне на обекти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Image</a:t>
            </a:r>
          </a:p>
          <a:p>
            <a:pPr lvl="1"/>
            <a:r>
              <a:rPr lang="bg-BG" dirty="0"/>
              <a:t>Обработка на изображение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Tools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Молив, кофа с боя, гума, текстов редактор, лупа, пипетка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Brushes</a:t>
            </a:r>
            <a:r>
              <a:rPr lang="en-US" dirty="0"/>
              <a:t> </a:t>
            </a:r>
            <a:endParaRPr lang="bg-BG" dirty="0"/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Colors</a:t>
            </a:r>
            <a:endParaRPr lang="bg-BG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</a:t>
            </a:r>
            <a:r>
              <a:rPr lang="bg-BG" dirty="0"/>
              <a:t>меню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3"/>
          <a:stretch/>
        </p:blipFill>
        <p:spPr>
          <a:xfrm>
            <a:off x="7986000" y="1196125"/>
            <a:ext cx="1530000" cy="133129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999" y="2529000"/>
            <a:ext cx="1717797" cy="133129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000" y="3429000"/>
            <a:ext cx="1305000" cy="15695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00" y="5274000"/>
            <a:ext cx="8052527" cy="103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2961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42550" b="49244"/>
          <a:stretch/>
        </p:blipFill>
        <p:spPr>
          <a:xfrm>
            <a:off x="729750" y="1224000"/>
            <a:ext cx="10732500" cy="53336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731000" y="2844000"/>
            <a:ext cx="6030000" cy="1170000"/>
          </a:xfrm>
          <a:prstGeom prst="wedgeRoundRectCallout">
            <a:avLst>
              <a:gd name="adj1" fmla="val -59007"/>
              <a:gd name="adj2" fmla="val -1591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вече съществуващо изображение,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15923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2755" b="49748"/>
          <a:stretch/>
        </p:blipFill>
        <p:spPr>
          <a:xfrm>
            <a:off x="673500" y="1223999"/>
            <a:ext cx="10845000" cy="53336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422385" y="4419000"/>
            <a:ext cx="2767500" cy="630000"/>
          </a:xfrm>
          <a:prstGeom prst="wedgeRoundRectCallout">
            <a:avLst>
              <a:gd name="adj1" fmla="val -52228"/>
              <a:gd name="adj2" fmla="val -3599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411000" y="4059000"/>
            <a:ext cx="4950000" cy="1543800"/>
          </a:xfrm>
          <a:prstGeom prst="wedgeRoundRectCallout">
            <a:avLst>
              <a:gd name="adj1" fmla="val -59867"/>
              <a:gd name="adj2" fmla="val -8739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Paint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ни дава и възможност директно да отворим някои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наскоро редактирани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снимки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806135" y="1674000"/>
            <a:ext cx="2974865" cy="198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3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77486" y="1268999"/>
            <a:ext cx="11237030" cy="5342647"/>
            <a:chOff x="477486" y="1268999"/>
            <a:chExt cx="11237030" cy="534264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132"/>
            <a:stretch/>
          </p:blipFill>
          <p:spPr>
            <a:xfrm>
              <a:off x="477486" y="1268999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12486" y="2079000"/>
              <a:ext cx="7605000" cy="401277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263458" y="2320322"/>
            <a:ext cx="2835000" cy="1620000"/>
          </a:xfrm>
          <a:prstGeom prst="wedgeRoundRectCallout">
            <a:avLst>
              <a:gd name="adj1" fmla="val 33579"/>
              <a:gd name="adj2" fmla="val 3966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753544" y="1331747"/>
            <a:ext cx="5175000" cy="1215000"/>
          </a:xfrm>
          <a:prstGeom prst="wedgeRoundRectCallout">
            <a:avLst>
              <a:gd name="adj1" fmla="val -48121"/>
              <a:gd name="adj2" fmla="val 1021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желания от нас файл, трябва да го щракнем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041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77486" y="1264236"/>
            <a:ext cx="11237030" cy="5342647"/>
            <a:chOff x="477486" y="1268999"/>
            <a:chExt cx="11237030" cy="534264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77486" y="1268999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12486" y="2082713"/>
              <a:ext cx="7605000" cy="401277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898886" y="3539677"/>
            <a:ext cx="5040000" cy="1125000"/>
          </a:xfrm>
          <a:prstGeom prst="wedgeRoundRectCallout">
            <a:avLst>
              <a:gd name="adj1" fmla="val 7037"/>
              <a:gd name="adj2" fmla="val 13822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го селектирали, натискаме бутона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  <a:r>
              <a:rPr lang="en-US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5116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481893" y="1268998"/>
            <a:ext cx="11237029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7086000" y="2770321"/>
            <a:ext cx="4545000" cy="1170000"/>
          </a:xfrm>
          <a:prstGeom prst="wedgeRoundRectCallout">
            <a:avLst>
              <a:gd name="adj1" fmla="val -47280"/>
              <a:gd name="adj2" fmla="val 1096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зарежда желаното от нас изображение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884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от папката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 в </a:t>
            </a:r>
            <a:r>
              <a:rPr lang="bg-BG" b="1" dirty="0"/>
              <a:t>програмата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.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000" y="2553202"/>
            <a:ext cx="5955969" cy="39706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7623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020" b="40197"/>
          <a:stretch/>
        </p:blipFill>
        <p:spPr>
          <a:xfrm>
            <a:off x="486071" y="1268997"/>
            <a:ext cx="11266959" cy="53456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2226000" y="4104000"/>
            <a:ext cx="6921452" cy="1125000"/>
          </a:xfrm>
          <a:prstGeom prst="wedgeRoundRectCallout">
            <a:avLst>
              <a:gd name="adj1" fmla="val -62777"/>
              <a:gd name="adj2" fmla="val -14979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съхраним файл,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избираме командата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942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en-US" dirty="0"/>
              <a:t>͏</a:t>
            </a:r>
            <a:r>
              <a:rPr lang="bg-BG" b="1" dirty="0"/>
              <a:t>Графични изображения</a:t>
            </a:r>
          </a:p>
          <a:p>
            <a:r>
              <a:rPr lang="en-US" dirty="0"/>
              <a:t>͏</a:t>
            </a:r>
            <a:r>
              <a:rPr lang="en-US" b="1" dirty="0"/>
              <a:t>Paint</a:t>
            </a:r>
            <a:endParaRPr lang="bg-BG" b="1" dirty="0"/>
          </a:p>
          <a:p>
            <a:pPr lvl="1"/>
            <a:r>
              <a:rPr lang="bg-BG" b="1" dirty="0"/>
              <a:t>Отваряне </a:t>
            </a:r>
            <a:r>
              <a:rPr lang="bg-BG" dirty="0"/>
              <a:t>на изображение</a:t>
            </a:r>
          </a:p>
          <a:p>
            <a:pPr lvl="1"/>
            <a:r>
              <a:rPr lang="bg-BG" b="1" dirty="0"/>
              <a:t>Запазване </a:t>
            </a:r>
            <a:r>
              <a:rPr lang="bg-BG" dirty="0"/>
              <a:t>на изображение</a:t>
            </a:r>
            <a:endParaRPr lang="bg-BG" b="1" dirty="0"/>
          </a:p>
          <a:p>
            <a:pPr lvl="1"/>
            <a:r>
              <a:rPr lang="bg-BG" dirty="0"/>
              <a:t>͏</a:t>
            </a:r>
            <a:r>
              <a:rPr lang="bg-BG" b="1" dirty="0"/>
              <a:t>Преоразмеряване</a:t>
            </a:r>
            <a:r>
              <a:rPr lang="bg-BG" dirty="0"/>
              <a:t> на изображение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86071" y="1268997"/>
            <a:ext cx="11237030" cy="5342647"/>
            <a:chOff x="486071" y="1268997"/>
            <a:chExt cx="11237030" cy="534264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86071" y="1268997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1000" y="2259000"/>
              <a:ext cx="7089422" cy="3740732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03111" y="2509366"/>
            <a:ext cx="3060000" cy="1620000"/>
          </a:xfrm>
          <a:prstGeom prst="wedgeRoundRectCallout">
            <a:avLst>
              <a:gd name="adj1" fmla="val 34035"/>
              <a:gd name="adj2" fmla="val 419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926000" y="1539000"/>
            <a:ext cx="7110000" cy="1620000"/>
          </a:xfrm>
          <a:prstGeom prst="wedgeRoundRectCallout">
            <a:avLst>
              <a:gd name="adj1" fmla="val -37085"/>
              <a:gd name="adj2" fmla="val 1649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избрали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папката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в която искаме да съхраним изображението, може да зададем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тип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новия файла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88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90936" y="1268997"/>
            <a:ext cx="11237031" cy="5342647"/>
            <a:chOff x="490936" y="1268997"/>
            <a:chExt cx="11237031" cy="534264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90936" y="1268997"/>
              <a:ext cx="11237031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1001" y="2272772"/>
              <a:ext cx="7089422" cy="3726960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6224195" y="3159000"/>
            <a:ext cx="5085000" cy="1170000"/>
          </a:xfrm>
          <a:prstGeom prst="wedgeRoundRectCallout">
            <a:avLst>
              <a:gd name="adj1" fmla="val 13039"/>
              <a:gd name="adj2" fmla="val 1622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натискаме бутона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изображението се запазва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752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от папката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en-US" b="1" dirty="0"/>
              <a:t>Paint</a:t>
            </a:r>
            <a:r>
              <a:rPr lang="bg-BG" dirty="0"/>
              <a:t>. Запазете файла с </a:t>
            </a:r>
            <a:r>
              <a:rPr lang="bg-BG" b="1" dirty="0"/>
              <a:t>ново разширение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bg-BG" dirty="0"/>
              <a:t> и </a:t>
            </a:r>
            <a:r>
              <a:rPr lang="bg-BG" b="1" dirty="0"/>
              <a:t>име на файла </a:t>
            </a:r>
            <a:r>
              <a:rPr lang="bg-BG" dirty="0"/>
              <a:t>– </a:t>
            </a:r>
            <a:r>
              <a:rPr lang="en-US" b="1" dirty="0">
                <a:solidFill>
                  <a:schemeClr val="bg1"/>
                </a:solidFill>
              </a:rPr>
              <a:t>happy_pug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Съхраняване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225" y="2958875"/>
            <a:ext cx="6341550" cy="356814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6101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694175"/>
          </a:xfrm>
        </p:spPr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409" y="729000"/>
            <a:ext cx="5093182" cy="373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4752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променим размера </a:t>
            </a:r>
            <a:r>
              <a:rPr lang="bg-BG" dirty="0"/>
              <a:t>на даден </a:t>
            </a:r>
            <a:r>
              <a:rPr lang="bg-BG" b="1" dirty="0"/>
              <a:t>обект</a:t>
            </a:r>
            <a:r>
              <a:rPr lang="bg-BG" dirty="0"/>
              <a:t>, натискаме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Resize</a:t>
            </a:r>
            <a:r>
              <a:rPr lang="en-US" dirty="0"/>
              <a:t>]</a:t>
            </a:r>
            <a:r>
              <a:rPr lang="bg-BG" dirty="0"/>
              <a:t> от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Home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000" y="2709000"/>
            <a:ext cx="2514951" cy="38010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111000" y="2709000"/>
            <a:ext cx="5085000" cy="1935000"/>
          </a:xfrm>
          <a:prstGeom prst="wedgeRoundRectCallout">
            <a:avLst>
              <a:gd name="adj1" fmla="val 58437"/>
              <a:gd name="adj2" fmla="val 1490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полетата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Horizontal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Vertical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въвеждат желаните от нас стойности за ширина и височина на обекта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691000" y="3024000"/>
            <a:ext cx="2514951" cy="175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256000" y="1781390"/>
            <a:ext cx="3911233" cy="1895110"/>
          </a:xfrm>
          <a:prstGeom prst="wedgeRoundRectCallout">
            <a:avLst>
              <a:gd name="adj1" fmla="val -60012"/>
              <a:gd name="adj2" fmla="val 335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зададете в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проценти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пиксели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 се оразмерява нашият обект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4251000" y="4935075"/>
            <a:ext cx="7470000" cy="1682373"/>
          </a:xfrm>
          <a:prstGeom prst="wedgeRoundRectCallout">
            <a:avLst>
              <a:gd name="adj1" fmla="val -25485"/>
              <a:gd name="adj2" fmla="val -663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е поставена отметката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Maintain aspect ratio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рамерът на изображението се променя едновременно по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хоризонтала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вертикала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4292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0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Графично изображение </a:t>
            </a:r>
            <a:r>
              <a:rPr lang="bg-BG" sz="2800" dirty="0">
                <a:solidFill>
                  <a:schemeClr val="bg2"/>
                </a:solidFill>
              </a:rPr>
              <a:t>- </a:t>
            </a:r>
            <a:r>
              <a:rPr lang="ru-RU" sz="2800" b="1" dirty="0">
                <a:solidFill>
                  <a:schemeClr val="bg2"/>
                </a:solidFill>
              </a:rPr>
              <a:t>визуално представяне </a:t>
            </a:r>
            <a:r>
              <a:rPr lang="ru-RU" sz="2800" dirty="0">
                <a:solidFill>
                  <a:schemeClr val="bg2"/>
                </a:solidFill>
              </a:rPr>
              <a:t>на </a:t>
            </a:r>
            <a:r>
              <a:rPr lang="ru-RU" sz="2800" b="1" dirty="0">
                <a:solidFill>
                  <a:schemeClr val="bg2"/>
                </a:solidFill>
              </a:rPr>
              <a:t>данни</a:t>
            </a:r>
            <a:r>
              <a:rPr lang="ru-RU" sz="2800" dirty="0">
                <a:solidFill>
                  <a:schemeClr val="bg2"/>
                </a:solidFill>
              </a:rPr>
              <a:t> или </a:t>
            </a:r>
            <a:r>
              <a:rPr lang="ru-RU" sz="2800" b="1" dirty="0">
                <a:solidFill>
                  <a:schemeClr val="bg2"/>
                </a:solidFill>
              </a:rPr>
              <a:t>информация </a:t>
            </a:r>
            <a:r>
              <a:rPr lang="ru-RU" sz="2800" dirty="0">
                <a:solidFill>
                  <a:schemeClr val="bg2"/>
                </a:solidFill>
              </a:rPr>
              <a:t>(снимки, рисунки, чертежи, ...)</a:t>
            </a:r>
          </a:p>
          <a:p>
            <a:pPr marL="432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Графичен редактор </a:t>
            </a:r>
            <a:r>
              <a:rPr lang="bg-BG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програма</a:t>
            </a:r>
            <a:r>
              <a:rPr lang="bg-BG" sz="2800" dirty="0">
                <a:solidFill>
                  <a:schemeClr val="bg2"/>
                </a:solidFill>
              </a:rPr>
              <a:t> за </a:t>
            </a:r>
            <a:r>
              <a:rPr lang="bg-BG" sz="2800" b="1" dirty="0">
                <a:solidFill>
                  <a:schemeClr val="bg2"/>
                </a:solidFill>
              </a:rPr>
              <a:t>създаване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обработване</a:t>
            </a:r>
            <a:r>
              <a:rPr lang="bg-BG" sz="2800" dirty="0">
                <a:solidFill>
                  <a:schemeClr val="bg2"/>
                </a:solidFill>
              </a:rPr>
              <a:t> на графични изображения</a:t>
            </a:r>
          </a:p>
          <a:p>
            <a:pPr marL="432000">
              <a:buClr>
                <a:schemeClr val="bg2"/>
              </a:buClr>
            </a:pPr>
            <a:r>
              <a:rPr lang="ru-RU" sz="2800" dirty="0">
                <a:solidFill>
                  <a:schemeClr val="bg2"/>
                </a:solidFill>
              </a:rPr>
              <a:t>͏</a:t>
            </a: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Растерно изображение </a:t>
            </a:r>
            <a:r>
              <a:rPr lang="ru-RU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множество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bg-BG" sz="2800" b="1" dirty="0">
                <a:solidFill>
                  <a:schemeClr val="bg2"/>
                </a:solidFill>
              </a:rPr>
              <a:t>пиксели</a:t>
            </a:r>
            <a:r>
              <a:rPr lang="bg-BG" sz="2800" dirty="0">
                <a:solidFill>
                  <a:schemeClr val="bg2"/>
                </a:solidFill>
              </a:rPr>
              <a:t>, подредени в двумерна </a:t>
            </a:r>
            <a:r>
              <a:rPr lang="bg-BG" sz="2800" b="1" dirty="0">
                <a:solidFill>
                  <a:schemeClr val="bg2"/>
                </a:solidFill>
              </a:rPr>
              <a:t>правоъгълна решетка</a:t>
            </a:r>
          </a:p>
          <a:p>
            <a:pPr marL="432000">
              <a:buClr>
                <a:schemeClr val="bg2"/>
              </a:buClr>
            </a:pP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Пиксел</a:t>
            </a:r>
            <a:r>
              <a:rPr lang="ru-RU" sz="2800" dirty="0">
                <a:solidFill>
                  <a:schemeClr val="bg2"/>
                </a:solidFill>
              </a:rPr>
              <a:t> – </a:t>
            </a:r>
            <a:r>
              <a:rPr lang="ru-RU" sz="2800" b="1" dirty="0">
                <a:solidFill>
                  <a:schemeClr val="bg2"/>
                </a:solidFill>
              </a:rPr>
              <a:t>малка точка </a:t>
            </a:r>
            <a:r>
              <a:rPr lang="ru-RU" sz="2800" dirty="0">
                <a:solidFill>
                  <a:schemeClr val="bg2"/>
                </a:solidFill>
              </a:rPr>
              <a:t>с променлив </a:t>
            </a:r>
            <a:r>
              <a:rPr lang="ru-RU" sz="2800" b="1" dirty="0">
                <a:solidFill>
                  <a:schemeClr val="bg2"/>
                </a:solidFill>
              </a:rPr>
              <a:t>цвят</a:t>
            </a:r>
            <a:r>
              <a:rPr lang="ru-RU" sz="2800" dirty="0">
                <a:solidFill>
                  <a:schemeClr val="bg2"/>
                </a:solidFill>
              </a:rPr>
              <a:t> и </a:t>
            </a:r>
            <a:r>
              <a:rPr lang="ru-RU" sz="2800" b="1" dirty="0">
                <a:solidFill>
                  <a:schemeClr val="bg2"/>
                </a:solidFill>
              </a:rPr>
              <a:t>яркост</a:t>
            </a:r>
          </a:p>
          <a:p>
            <a:pPr marL="432000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Векторно изображение </a:t>
            </a:r>
            <a:r>
              <a:rPr lang="bg-BG" sz="2800" dirty="0">
                <a:solidFill>
                  <a:schemeClr val="bg2"/>
                </a:solidFill>
              </a:rPr>
              <a:t>– изображение, получено с помощта на </a:t>
            </a:r>
            <a:r>
              <a:rPr lang="bg-BG" sz="2800" b="1" dirty="0">
                <a:solidFill>
                  <a:schemeClr val="bg2"/>
                </a:solidFill>
              </a:rPr>
              <a:t>линии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геометрични фигури</a:t>
            </a:r>
            <a:endParaRPr lang="ru-RU" sz="2800" dirty="0">
              <a:solidFill>
                <a:schemeClr val="bg2"/>
              </a:solidFill>
            </a:endParaRP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endParaRPr lang="ru-RU" sz="26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Растерни и векторни графики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729000"/>
            <a:ext cx="6487875" cy="3707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6067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Графичното изображение </a:t>
            </a:r>
            <a:r>
              <a:rPr lang="bg-BG" dirty="0"/>
              <a:t>– </a:t>
            </a:r>
            <a:r>
              <a:rPr lang="bg-BG" b="1" dirty="0"/>
              <a:t>визуално представяне </a:t>
            </a:r>
            <a:r>
              <a:rPr lang="bg-BG" dirty="0"/>
              <a:t>на </a:t>
            </a:r>
            <a:r>
              <a:rPr lang="bg-BG" b="1" dirty="0"/>
              <a:t>данни</a:t>
            </a:r>
            <a:r>
              <a:rPr lang="bg-BG" dirty="0"/>
              <a:t> или </a:t>
            </a:r>
            <a:r>
              <a:rPr lang="bg-BG" b="1" dirty="0"/>
              <a:t>информация</a:t>
            </a:r>
            <a:r>
              <a:rPr lang="bg-BG" dirty="0"/>
              <a:t> с помощта на различни графични елементи</a:t>
            </a:r>
          </a:p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Графични редактори</a:t>
            </a:r>
            <a:r>
              <a:rPr lang="bg-BG" b="1" dirty="0"/>
              <a:t> </a:t>
            </a:r>
            <a:r>
              <a:rPr lang="bg-BG" dirty="0"/>
              <a:t>–</a:t>
            </a:r>
            <a:r>
              <a:rPr lang="bg-BG" b="1" dirty="0"/>
              <a:t> програмите</a:t>
            </a:r>
            <a:r>
              <a:rPr lang="bg-BG" dirty="0"/>
              <a:t>, с които се </a:t>
            </a:r>
            <a:r>
              <a:rPr lang="bg-BG" b="1" dirty="0"/>
              <a:t>създават</a:t>
            </a:r>
            <a:r>
              <a:rPr lang="bg-BG" dirty="0"/>
              <a:t> и </a:t>
            </a:r>
            <a:r>
              <a:rPr lang="bg-BG" b="1" dirty="0"/>
              <a:t>обработват</a:t>
            </a:r>
            <a:r>
              <a:rPr lang="bg-BG" dirty="0"/>
              <a:t> тези изображения</a:t>
            </a:r>
          </a:p>
          <a:p>
            <a:r>
              <a:rPr lang="bg-BG" dirty="0"/>
              <a:t>Основни методи за </a:t>
            </a:r>
            <a:r>
              <a:rPr lang="bg-BG" b="1" dirty="0"/>
              <a:t>представяне</a:t>
            </a:r>
            <a:r>
              <a:rPr lang="bg-BG" dirty="0"/>
              <a:t> на </a:t>
            </a:r>
            <a:r>
              <a:rPr lang="bg-BG" b="1" dirty="0"/>
              <a:t>изображения</a:t>
            </a:r>
            <a:r>
              <a:rPr lang="bg-BG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382"/>
          <a:stretch/>
        </p:blipFill>
        <p:spPr>
          <a:xfrm>
            <a:off x="3081001" y="4397924"/>
            <a:ext cx="1845000" cy="232696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3AE2F9C-8CE0-B355-F2F6-DC4C3633F3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2"/>
          <a:stretch/>
        </p:blipFill>
        <p:spPr>
          <a:xfrm>
            <a:off x="6501000" y="4397924"/>
            <a:ext cx="1845000" cy="232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Растерно изображение </a:t>
            </a:r>
            <a:r>
              <a:rPr lang="bg-BG" dirty="0"/>
              <a:t>– </a:t>
            </a:r>
            <a:r>
              <a:rPr lang="bg-BG" b="1" dirty="0"/>
              <a:t>множество</a:t>
            </a:r>
            <a:r>
              <a:rPr lang="bg-BG" dirty="0"/>
              <a:t> </a:t>
            </a:r>
            <a:r>
              <a:rPr lang="bg-BG" b="1" dirty="0"/>
              <a:t>пиксели</a:t>
            </a:r>
            <a:r>
              <a:rPr lang="bg-BG" dirty="0"/>
              <a:t>, подредени в двумерна </a:t>
            </a:r>
            <a:r>
              <a:rPr lang="bg-BG" b="1" dirty="0"/>
              <a:t>правоъгълна решетка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Пиксел</a:t>
            </a:r>
            <a:r>
              <a:rPr lang="bg-BG" dirty="0"/>
              <a:t> – </a:t>
            </a:r>
            <a:r>
              <a:rPr lang="bg-BG" b="1" dirty="0"/>
              <a:t>най-малкият елемент</a:t>
            </a:r>
            <a:r>
              <a:rPr lang="bg-BG" dirty="0"/>
              <a:t>, който </a:t>
            </a:r>
            <a:r>
              <a:rPr lang="bg-BG" b="1" dirty="0"/>
              <a:t>изгражда</a:t>
            </a:r>
            <a:r>
              <a:rPr lang="bg-BG" dirty="0"/>
              <a:t> дадено цифрово </a:t>
            </a:r>
            <a:r>
              <a:rPr lang="bg-BG" b="1" dirty="0"/>
              <a:t>изображение</a:t>
            </a:r>
          </a:p>
          <a:p>
            <a:pPr lvl="1"/>
            <a:r>
              <a:rPr lang="bg-BG" dirty="0"/>
              <a:t>Представлява </a:t>
            </a:r>
            <a:r>
              <a:rPr lang="bg-BG" b="1" dirty="0"/>
              <a:t>много малка точка </a:t>
            </a:r>
            <a:r>
              <a:rPr lang="bg-BG" dirty="0"/>
              <a:t>със </a:t>
            </a:r>
            <a:r>
              <a:rPr lang="bg-BG" b="1" dirty="0"/>
              <a:t>зададен цвят </a:t>
            </a:r>
            <a:r>
              <a:rPr lang="bg-BG" dirty="0"/>
              <a:t>и </a:t>
            </a:r>
            <a:r>
              <a:rPr lang="bg-BG" b="1" dirty="0"/>
              <a:t>яркост</a:t>
            </a:r>
          </a:p>
          <a:p>
            <a:pPr lvl="1"/>
            <a:r>
              <a:rPr lang="bg-BG" dirty="0"/>
              <a:t>Колкото </a:t>
            </a:r>
            <a:r>
              <a:rPr lang="bg-BG" b="1" dirty="0"/>
              <a:t>повече пиксели </a:t>
            </a:r>
            <a:r>
              <a:rPr lang="bg-BG" dirty="0"/>
              <a:t>има върху </a:t>
            </a:r>
            <a:r>
              <a:rPr lang="bg-BG" b="1" dirty="0"/>
              <a:t>определен участък </a:t>
            </a:r>
            <a:r>
              <a:rPr lang="bg-BG" dirty="0"/>
              <a:t>от изображението, толкова </a:t>
            </a:r>
            <a:r>
              <a:rPr lang="bg-BG" b="1" dirty="0"/>
              <a:t>по-добро е неговото качество</a:t>
            </a:r>
            <a:endParaRPr lang="en-US" b="1" dirty="0"/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bmp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.jpg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.gif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.tif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253662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(2)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00" y="2354008"/>
            <a:ext cx="3858567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000" y="2754946"/>
            <a:ext cx="7050000" cy="26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2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Векторно изображение </a:t>
            </a:r>
            <a:r>
              <a:rPr lang="bg-BG" dirty="0"/>
              <a:t>– изображение, получено с помощта на </a:t>
            </a:r>
            <a:r>
              <a:rPr lang="bg-BG" b="1" dirty="0"/>
              <a:t>линии</a:t>
            </a:r>
            <a:r>
              <a:rPr lang="bg-BG" dirty="0"/>
              <a:t> и </a:t>
            </a:r>
            <a:r>
              <a:rPr lang="bg-BG" b="1" dirty="0"/>
              <a:t>геометрични фигури</a:t>
            </a:r>
          </a:p>
          <a:p>
            <a:pPr lvl="1"/>
            <a:r>
              <a:rPr lang="bg-BG" dirty="0"/>
              <a:t>Могат да имат </a:t>
            </a:r>
            <a:r>
              <a:rPr lang="bg-BG" b="1" dirty="0"/>
              <a:t>различни дебелини </a:t>
            </a:r>
            <a:r>
              <a:rPr lang="bg-BG" dirty="0"/>
              <a:t>и </a:t>
            </a:r>
            <a:r>
              <a:rPr lang="bg-BG" b="1" dirty="0"/>
              <a:t>цветове</a:t>
            </a:r>
          </a:p>
          <a:p>
            <a:r>
              <a:rPr lang="bg-BG" b="1" dirty="0"/>
              <a:t>Трудно</a:t>
            </a:r>
            <a:r>
              <a:rPr lang="bg-BG" dirty="0"/>
              <a:t> е да се получи </a:t>
            </a:r>
            <a:r>
              <a:rPr lang="bg-BG" b="1" dirty="0"/>
              <a:t>фотореалистично</a:t>
            </a:r>
            <a:r>
              <a:rPr lang="bg-BG" dirty="0"/>
              <a:t> векторно </a:t>
            </a:r>
            <a:r>
              <a:rPr lang="bg-BG" b="1" dirty="0"/>
              <a:t>изображение</a:t>
            </a:r>
          </a:p>
          <a:p>
            <a:r>
              <a:rPr lang="bg-BG" dirty="0"/>
              <a:t>Изображението </a:t>
            </a:r>
            <a:r>
              <a:rPr lang="bg-BG" b="1" dirty="0"/>
              <a:t>не губи качеството </a:t>
            </a:r>
            <a:r>
              <a:rPr lang="bg-BG" dirty="0"/>
              <a:t>си </a:t>
            </a:r>
            <a:r>
              <a:rPr lang="bg-BG" b="1" dirty="0"/>
              <a:t>при промяна </a:t>
            </a:r>
            <a:r>
              <a:rPr lang="bg-BG" dirty="0"/>
              <a:t>на</a:t>
            </a:r>
            <a:r>
              <a:rPr lang="bg-BG" b="1" dirty="0"/>
              <a:t> размера</a:t>
            </a:r>
            <a:r>
              <a:rPr lang="bg-BG" dirty="0"/>
              <a:t> си</a:t>
            </a:r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svg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.eps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.ai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.cdr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07598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(2)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652" y="2394000"/>
            <a:ext cx="7620000" cy="285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00" y="2085750"/>
            <a:ext cx="3474000" cy="34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4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изображенията от папката </a:t>
            </a:r>
            <a:r>
              <a:rPr lang="en-US" b="1" dirty="0" err="1">
                <a:solidFill>
                  <a:schemeClr val="bg1"/>
                </a:solidFill>
              </a:rPr>
              <a:t>rasterOrVector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b="1" dirty="0"/>
              <a:t>в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. Определете кои от файловете са </a:t>
            </a:r>
            <a:r>
              <a:rPr lang="bg-BG" b="1" dirty="0"/>
              <a:t>растерни</a:t>
            </a:r>
            <a:r>
              <a:rPr lang="bg-BG" dirty="0"/>
              <a:t> и кои </a:t>
            </a:r>
            <a:r>
              <a:rPr lang="bg-BG" b="1" dirty="0"/>
              <a:t>векторни</a:t>
            </a:r>
            <a:r>
              <a:rPr lang="bg-BG" dirty="0"/>
              <a:t>. Разпределете ги в </a:t>
            </a:r>
            <a:r>
              <a:rPr lang="bg-BG" b="1" dirty="0"/>
              <a:t>две</a:t>
            </a:r>
            <a:r>
              <a:rPr lang="bg-BG" dirty="0"/>
              <a:t> отделни </a:t>
            </a:r>
            <a:r>
              <a:rPr lang="bg-BG" b="1" dirty="0"/>
              <a:t>папки</a:t>
            </a:r>
            <a:r>
              <a:rPr lang="bg-BG" dirty="0"/>
              <a:t> – "</a:t>
            </a:r>
            <a:r>
              <a:rPr lang="en-US" b="1" dirty="0">
                <a:solidFill>
                  <a:schemeClr val="bg1"/>
                </a:solidFill>
              </a:rPr>
              <a:t>raster</a:t>
            </a:r>
            <a:r>
              <a:rPr lang="bg-BG" dirty="0"/>
              <a:t>" и "</a:t>
            </a:r>
            <a:r>
              <a:rPr lang="en-US" b="1" dirty="0">
                <a:solidFill>
                  <a:schemeClr val="bg1"/>
                </a:solidFill>
              </a:rPr>
              <a:t>vector</a:t>
            </a:r>
            <a:r>
              <a:rPr lang="bg-BG" dirty="0"/>
              <a:t>"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Растерно или векторно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450" y="3046500"/>
            <a:ext cx="4812000" cy="3609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535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5585</TotalTime>
  <Words>859</Words>
  <Application>Microsoft Macintosh PowerPoint</Application>
  <PresentationFormat>Widescreen</PresentationFormat>
  <Paragraphs>126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Consolas</vt:lpstr>
      <vt:lpstr>Wingdings</vt:lpstr>
      <vt:lpstr>SoftUni</vt:lpstr>
      <vt:lpstr>Зареждане, обработване и запазване на графично изображение</vt:lpstr>
      <vt:lpstr>Съдържание</vt:lpstr>
      <vt:lpstr>͏Графични изображения</vt:lpstr>
      <vt:lpstr>͏Графични изображения</vt:lpstr>
      <vt:lpstr>Растерно изображение (1)</vt:lpstr>
      <vt:lpstr>Растерно изображение (2)</vt:lpstr>
      <vt:lpstr>Векторно изображение (1)</vt:lpstr>
      <vt:lpstr>Векторно изображение (2)</vt:lpstr>
      <vt:lpstr>Задача: Растерно или векторно изображение</vt:lpstr>
      <vt:lpstr>Paint</vt:lpstr>
      <vt:lpstr>Основни елементи в Paint</vt:lpstr>
      <vt:lpstr>Home меню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Задача: Отваряне на изображение</vt:lpstr>
      <vt:lpstr>Съхраняване на изображение</vt:lpstr>
      <vt:lpstr>Съхраняване на изображение</vt:lpstr>
      <vt:lpstr>Съхраняване на изображение</vt:lpstr>
      <vt:lpstr>Задача: Съхраняване на изображение</vt:lpstr>
      <vt:lpstr>͏Преоразмеряване на графично изображение</vt:lpstr>
      <vt:lpstr>͏Преоразмеряване на графично изображение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Зареждане, обработване и запазване на графично изображение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Alexandrina Mehandzhiyska</cp:lastModifiedBy>
  <cp:revision>455</cp:revision>
  <dcterms:created xsi:type="dcterms:W3CDTF">2018-05-23T13:08:44Z</dcterms:created>
  <dcterms:modified xsi:type="dcterms:W3CDTF">2024-02-27T07:02:52Z</dcterms:modified>
  <cp:category/>
</cp:coreProperties>
</file>

<file path=docProps/thumbnail.jpeg>
</file>